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4" r:id="rId6"/>
    <p:sldId id="295" r:id="rId7"/>
    <p:sldId id="296" r:id="rId8"/>
    <p:sldId id="297" r:id="rId9"/>
    <p:sldId id="298" r:id="rId10"/>
    <p:sldId id="29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04" d="100"/>
          <a:sy n="104" d="100"/>
        </p:scale>
        <p:origin x="14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11/15/2020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11/15/2020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11/15/2020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11/15/2020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11/15/2020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93558"/>
            <a:ext cx="4775075" cy="1630907"/>
          </a:xfrm>
        </p:spPr>
        <p:txBody>
          <a:bodyPr>
            <a:normAutofit fontScale="90000"/>
          </a:bodyPr>
          <a:lstStyle/>
          <a:p>
            <a:r>
              <a:rPr lang="en-US" sz="4400" dirty="0">
                <a:solidFill>
                  <a:schemeClr val="tx1"/>
                </a:solidFill>
              </a:rPr>
              <a:t>NORTHEAST ALBERTA FOOD MARKETERS ASSOC</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4046788"/>
            <a:ext cx="4775075" cy="559656"/>
          </a:xfrm>
        </p:spPr>
        <p:txBody>
          <a:bodyPr>
            <a:normAutofit/>
          </a:bodyPr>
          <a:lstStyle/>
          <a:p>
            <a:pPr>
              <a:spcAft>
                <a:spcPts val="600"/>
              </a:spcAft>
            </a:pPr>
            <a:r>
              <a:rPr lang="en-US" dirty="0">
                <a:solidFill>
                  <a:schemeClr val="tx1"/>
                </a:solidFill>
              </a:rPr>
              <a:t>Web Site, Toolkit &amp; Vendor Portal</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225AF64C-1D07-46A6-A0C0-F5DEBE9B80C1}"/>
              </a:ext>
            </a:extLst>
          </p:cNvPr>
          <p:cNvPicPr>
            <a:picLocks noChangeAspect="1"/>
          </p:cNvPicPr>
          <p:nvPr/>
        </p:nvPicPr>
        <p:blipFill>
          <a:blip r:embed="rId3"/>
          <a:stretch>
            <a:fillRect/>
          </a:stretch>
        </p:blipFill>
        <p:spPr>
          <a:xfrm>
            <a:off x="1404050" y="1124471"/>
            <a:ext cx="2105043" cy="4237463"/>
          </a:xfrm>
          <a:prstGeom prst="rect">
            <a:avLst/>
          </a:prstGeom>
          <a:ln>
            <a:solidFill>
              <a:schemeClr val="accent1"/>
            </a:solidFill>
          </a:ln>
        </p:spPr>
      </p:pic>
      <p:pic>
        <p:nvPicPr>
          <p:cNvPr id="7" name="Picture 6" descr="Graphical user interface, application, website&#10;&#10;Description automatically generated">
            <a:extLst>
              <a:ext uri="{FF2B5EF4-FFF2-40B4-BE49-F238E27FC236}">
                <a16:creationId xmlns:a16="http://schemas.microsoft.com/office/drawing/2014/main" id="{DB6DC012-3A5F-40D9-AB86-9F4B6EC314BB}"/>
              </a:ext>
            </a:extLst>
          </p:cNvPr>
          <p:cNvPicPr>
            <a:picLocks noChangeAspect="1"/>
          </p:cNvPicPr>
          <p:nvPr/>
        </p:nvPicPr>
        <p:blipFill>
          <a:blip r:embed="rId4"/>
          <a:stretch>
            <a:fillRect/>
          </a:stretch>
        </p:blipFill>
        <p:spPr>
          <a:xfrm>
            <a:off x="8701494" y="1124471"/>
            <a:ext cx="2218113" cy="4761570"/>
          </a:xfrm>
          <a:prstGeom prst="rect">
            <a:avLst/>
          </a:prstGeom>
          <a:ln>
            <a:solidFill>
              <a:schemeClr val="accent1"/>
            </a:solidFill>
          </a:ln>
        </p:spPr>
      </p:pic>
      <p:pic>
        <p:nvPicPr>
          <p:cNvPr id="9" name="Picture 8" descr="A close up of text on a white background&#10;&#10;Description automatically generated">
            <a:extLst>
              <a:ext uri="{FF2B5EF4-FFF2-40B4-BE49-F238E27FC236}">
                <a16:creationId xmlns:a16="http://schemas.microsoft.com/office/drawing/2014/main" id="{8BD48A33-3941-4985-AE73-312577F7D0CD}"/>
              </a:ext>
            </a:extLst>
          </p:cNvPr>
          <p:cNvPicPr>
            <a:picLocks noChangeAspect="1"/>
          </p:cNvPicPr>
          <p:nvPr/>
        </p:nvPicPr>
        <p:blipFill>
          <a:blip r:embed="rId5"/>
          <a:stretch>
            <a:fillRect/>
          </a:stretch>
        </p:blipFill>
        <p:spPr>
          <a:xfrm>
            <a:off x="4256302" y="1124470"/>
            <a:ext cx="3679396" cy="4761571"/>
          </a:xfrm>
          <a:prstGeom prst="rect">
            <a:avLst/>
          </a:prstGeom>
          <a:ln>
            <a:solidFill>
              <a:schemeClr val="accent1"/>
            </a:solidFill>
          </a:ln>
        </p:spPr>
      </p:pic>
      <p:sp>
        <p:nvSpPr>
          <p:cNvPr id="10" name="TextBox 9">
            <a:extLst>
              <a:ext uri="{FF2B5EF4-FFF2-40B4-BE49-F238E27FC236}">
                <a16:creationId xmlns:a16="http://schemas.microsoft.com/office/drawing/2014/main" id="{9F622B46-6BE2-4E50-A636-9023F09BE76B}"/>
              </a:ext>
            </a:extLst>
          </p:cNvPr>
          <p:cNvSpPr txBox="1"/>
          <p:nvPr/>
        </p:nvSpPr>
        <p:spPr>
          <a:xfrm>
            <a:off x="1523698" y="5174648"/>
            <a:ext cx="1865746" cy="374571"/>
          </a:xfrm>
          <a:prstGeom prst="roundRect">
            <a:avLst/>
          </a:prstGeom>
          <a:solidFill>
            <a:schemeClr val="accent1">
              <a:lumMod val="50000"/>
            </a:schemeClr>
          </a:solidFill>
          <a:ln>
            <a:noFill/>
          </a:ln>
          <a:effectLst>
            <a:outerShdw blurRad="50800" dist="38100" dir="2700000" algn="tl" rotWithShape="0">
              <a:prstClr val="black">
                <a:alpha val="40000"/>
              </a:prstClr>
            </a:outerShdw>
            <a:softEdge rad="0"/>
          </a:effectLst>
          <a:scene3d>
            <a:camera prst="orthographicFront"/>
            <a:lightRig rig="threePt" dir="t"/>
          </a:scene3d>
          <a:sp3d/>
        </p:spPr>
        <p:txBody>
          <a:bodyPr wrap="square" rtlCol="0">
            <a:spAutoFit/>
          </a:bodyPr>
          <a:lstStyle/>
          <a:p>
            <a:pPr algn="ctr"/>
            <a:r>
              <a:rPr lang="en-CA" sz="1600" dirty="0">
                <a:solidFill>
                  <a:schemeClr val="bg1"/>
                </a:solidFill>
              </a:rPr>
              <a:t>Web Site</a:t>
            </a:r>
          </a:p>
        </p:txBody>
      </p:sp>
      <p:sp>
        <p:nvSpPr>
          <p:cNvPr id="12" name="TextBox 11">
            <a:extLst>
              <a:ext uri="{FF2B5EF4-FFF2-40B4-BE49-F238E27FC236}">
                <a16:creationId xmlns:a16="http://schemas.microsoft.com/office/drawing/2014/main" id="{70AE9CC1-2D72-4CC5-ADD4-DC1DD51F4B0E}"/>
              </a:ext>
            </a:extLst>
          </p:cNvPr>
          <p:cNvSpPr txBox="1"/>
          <p:nvPr/>
        </p:nvSpPr>
        <p:spPr>
          <a:xfrm>
            <a:off x="5163127" y="5717287"/>
            <a:ext cx="1865746" cy="374571"/>
          </a:xfrm>
          <a:prstGeom prst="roundRect">
            <a:avLst/>
          </a:prstGeom>
          <a:solidFill>
            <a:schemeClr val="accent5">
              <a:lumMod val="50000"/>
            </a:schemeClr>
          </a:solidFill>
        </p:spPr>
        <p:txBody>
          <a:bodyPr wrap="square" rtlCol="0">
            <a:spAutoFit/>
          </a:bodyPr>
          <a:lstStyle/>
          <a:p>
            <a:pPr algn="ctr"/>
            <a:r>
              <a:rPr lang="en-CA" sz="1600" dirty="0">
                <a:solidFill>
                  <a:schemeClr val="bg1"/>
                </a:solidFill>
              </a:rPr>
              <a:t>Toolkit</a:t>
            </a:r>
          </a:p>
        </p:txBody>
      </p:sp>
      <p:sp>
        <p:nvSpPr>
          <p:cNvPr id="14" name="TextBox 13">
            <a:extLst>
              <a:ext uri="{FF2B5EF4-FFF2-40B4-BE49-F238E27FC236}">
                <a16:creationId xmlns:a16="http://schemas.microsoft.com/office/drawing/2014/main" id="{58264ED3-0AFE-4291-AE56-3C7FF0930F49}"/>
              </a:ext>
            </a:extLst>
          </p:cNvPr>
          <p:cNvSpPr txBox="1"/>
          <p:nvPr/>
        </p:nvSpPr>
        <p:spPr>
          <a:xfrm>
            <a:off x="8877677" y="5698755"/>
            <a:ext cx="1865746" cy="374571"/>
          </a:xfrm>
          <a:prstGeom prst="roundRect">
            <a:avLst/>
          </a:prstGeom>
          <a:solidFill>
            <a:schemeClr val="accent6">
              <a:lumMod val="50000"/>
            </a:schemeClr>
          </a:solidFill>
        </p:spPr>
        <p:txBody>
          <a:bodyPr wrap="square" rtlCol="0">
            <a:spAutoFit/>
          </a:bodyPr>
          <a:lstStyle/>
          <a:p>
            <a:pPr algn="ctr"/>
            <a:r>
              <a:rPr lang="en-CA" sz="1600" dirty="0">
                <a:solidFill>
                  <a:schemeClr val="bg1"/>
                </a:solidFill>
              </a:rPr>
              <a:t>Vendor Portal</a:t>
            </a:r>
          </a:p>
        </p:txBody>
      </p:sp>
    </p:spTree>
    <p:extLst>
      <p:ext uri="{BB962C8B-B14F-4D97-AF65-F5344CB8AC3E}">
        <p14:creationId xmlns:p14="http://schemas.microsoft.com/office/powerpoint/2010/main" val="264591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A large machine in a field&#10;&#10;Description automatically generated">
            <a:extLst>
              <a:ext uri="{FF2B5EF4-FFF2-40B4-BE49-F238E27FC236}">
                <a16:creationId xmlns:a16="http://schemas.microsoft.com/office/drawing/2014/main" id="{636028AC-776B-4110-989A-7BBAC4A3F094}"/>
              </a:ext>
            </a:extLst>
          </p:cNvPr>
          <p:cNvPicPr>
            <a:picLocks noChangeAspect="1"/>
          </p:cNvPicPr>
          <p:nvPr/>
        </p:nvPicPr>
        <p:blipFill rotWithShape="1">
          <a:blip r:embed="rId2"/>
          <a:srcRect l="-758" r="18432"/>
          <a:stretch/>
        </p:blipFill>
        <p:spPr>
          <a:xfrm>
            <a:off x="-1620000" y="0"/>
            <a:ext cx="8460000" cy="6858000"/>
          </a:xfrm>
          <a:prstGeom prst="rect">
            <a:avLst/>
          </a:prstGeom>
        </p:spPr>
      </p:pic>
      <p:sp>
        <p:nvSpPr>
          <p:cNvPr id="6" name="TextBox 5">
            <a:extLst>
              <a:ext uri="{FF2B5EF4-FFF2-40B4-BE49-F238E27FC236}">
                <a16:creationId xmlns:a16="http://schemas.microsoft.com/office/drawing/2014/main" id="{7A3E0F84-AAB1-4EF4-836D-C8154C6597FF}"/>
              </a:ext>
            </a:extLst>
          </p:cNvPr>
          <p:cNvSpPr txBox="1"/>
          <p:nvPr/>
        </p:nvSpPr>
        <p:spPr>
          <a:xfrm>
            <a:off x="7112000" y="221673"/>
            <a:ext cx="4932218" cy="6247864"/>
          </a:xfrm>
          <a:prstGeom prst="rect">
            <a:avLst/>
          </a:prstGeom>
          <a:noFill/>
        </p:spPr>
        <p:txBody>
          <a:bodyPr wrap="square" rtlCol="0">
            <a:spAutoFit/>
          </a:bodyPr>
          <a:lstStyle/>
          <a:p>
            <a:r>
              <a:rPr lang="en-CA" sz="3200" dirty="0">
                <a:latin typeface="+mj-lt"/>
              </a:rPr>
              <a:t>NAFMA Web Site</a:t>
            </a:r>
          </a:p>
          <a:p>
            <a:endParaRPr lang="en-CA" sz="3200" dirty="0">
              <a:latin typeface="+mj-lt"/>
            </a:endParaRPr>
          </a:p>
          <a:p>
            <a:r>
              <a:rPr lang="en-CA" sz="1600" dirty="0"/>
              <a:t>The purpose of the NAFMA web site is to promote the organization, layout the benefits of the organization and provide all site visitors with access to resources that they can use to start, promote and grow their business.</a:t>
            </a:r>
          </a:p>
          <a:p>
            <a:endParaRPr lang="en-CA" sz="1600" dirty="0"/>
          </a:p>
          <a:p>
            <a:r>
              <a:rPr lang="en-CA" sz="1600" dirty="0"/>
              <a:t>Site Features:</a:t>
            </a:r>
          </a:p>
          <a:p>
            <a:endParaRPr lang="en-CA" sz="1600" dirty="0"/>
          </a:p>
          <a:p>
            <a:pPr marL="342900" indent="-342900">
              <a:buFont typeface="Wingdings" panose="05000000000000000000" pitchFamily="2" charset="2"/>
              <a:buChar char="ü"/>
            </a:pPr>
            <a:r>
              <a:rPr lang="en-CA" sz="1600" dirty="0"/>
              <a:t>A comprehensive business directory featuring 197 local agri-food businesses. </a:t>
            </a:r>
          </a:p>
          <a:p>
            <a:pPr marL="342900" indent="-342900">
              <a:buFont typeface="Wingdings" panose="05000000000000000000" pitchFamily="2" charset="2"/>
              <a:buChar char="ü"/>
            </a:pPr>
            <a:r>
              <a:rPr lang="en-CA" sz="1600" dirty="0"/>
              <a:t>Each business has been categorized and mapped</a:t>
            </a:r>
          </a:p>
          <a:p>
            <a:pPr marL="342900" indent="-342900">
              <a:buFont typeface="Wingdings" panose="05000000000000000000" pitchFamily="2" charset="2"/>
              <a:buChar char="ü"/>
            </a:pPr>
            <a:r>
              <a:rPr lang="en-CA" sz="1600" dirty="0"/>
              <a:t>A full member listing with profiles</a:t>
            </a:r>
          </a:p>
          <a:p>
            <a:pPr marL="342900" indent="-342900">
              <a:buFont typeface="Wingdings" panose="05000000000000000000" pitchFamily="2" charset="2"/>
              <a:buChar char="ü"/>
            </a:pPr>
            <a:r>
              <a:rPr lang="en-CA" sz="1600" dirty="0"/>
              <a:t>Download PDF of the NAFMA Investment Retention and Attraction Toolkit</a:t>
            </a:r>
          </a:p>
          <a:p>
            <a:pPr marL="342900" indent="-342900">
              <a:buFont typeface="Wingdings" panose="05000000000000000000" pitchFamily="2" charset="2"/>
              <a:buChar char="ü"/>
            </a:pPr>
            <a:r>
              <a:rPr lang="en-CA" sz="1600" dirty="0"/>
              <a:t>The online version of the toolkit</a:t>
            </a:r>
          </a:p>
          <a:p>
            <a:pPr marL="342900" indent="-342900">
              <a:buFont typeface="Wingdings" panose="05000000000000000000" pitchFamily="2" charset="2"/>
              <a:buChar char="ü"/>
            </a:pPr>
            <a:r>
              <a:rPr lang="en-CA" sz="1600" dirty="0"/>
              <a:t>A comprehensive and exhaustive list of Resources for agri-food businesses at all stages of development</a:t>
            </a:r>
          </a:p>
          <a:p>
            <a:pPr marL="342900" indent="-342900">
              <a:buFont typeface="Wingdings" panose="05000000000000000000" pitchFamily="2" charset="2"/>
              <a:buChar char="ü"/>
            </a:pPr>
            <a:r>
              <a:rPr lang="en-CA" sz="1600" dirty="0"/>
              <a:t>First stage or promoting our online vendor portal</a:t>
            </a:r>
          </a:p>
        </p:txBody>
      </p:sp>
      <p:sp>
        <p:nvSpPr>
          <p:cNvPr id="7" name="TextBox 6">
            <a:extLst>
              <a:ext uri="{FF2B5EF4-FFF2-40B4-BE49-F238E27FC236}">
                <a16:creationId xmlns:a16="http://schemas.microsoft.com/office/drawing/2014/main" id="{96830380-7EEB-4FEE-80B3-F0247A4A2144}"/>
              </a:ext>
            </a:extLst>
          </p:cNvPr>
          <p:cNvSpPr txBox="1"/>
          <p:nvPr/>
        </p:nvSpPr>
        <p:spPr>
          <a:xfrm>
            <a:off x="3528289" y="6137026"/>
            <a:ext cx="2937163" cy="369332"/>
          </a:xfrm>
          <a:prstGeom prst="rect">
            <a:avLst/>
          </a:prstGeom>
          <a:noFill/>
        </p:spPr>
        <p:txBody>
          <a:bodyPr wrap="square" rtlCol="0">
            <a:spAutoFit/>
          </a:bodyPr>
          <a:lstStyle/>
          <a:p>
            <a:r>
              <a:rPr lang="en-CA" dirty="0">
                <a:solidFill>
                  <a:schemeClr val="bg1"/>
                </a:solidFill>
              </a:rPr>
              <a:t>Visit https://www.nafma.ca</a:t>
            </a:r>
          </a:p>
        </p:txBody>
      </p:sp>
    </p:spTree>
    <p:extLst>
      <p:ext uri="{BB962C8B-B14F-4D97-AF65-F5344CB8AC3E}">
        <p14:creationId xmlns:p14="http://schemas.microsoft.com/office/powerpoint/2010/main" val="367815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glasses&#10;&#10;Description automatically generated">
            <a:extLst>
              <a:ext uri="{FF2B5EF4-FFF2-40B4-BE49-F238E27FC236}">
                <a16:creationId xmlns:a16="http://schemas.microsoft.com/office/drawing/2014/main" id="{56A48AC1-E8C2-49BD-93BB-F66FB0951C02}"/>
              </a:ext>
            </a:extLst>
          </p:cNvPr>
          <p:cNvPicPr>
            <a:picLocks noChangeAspect="1"/>
          </p:cNvPicPr>
          <p:nvPr/>
        </p:nvPicPr>
        <p:blipFill rotWithShape="1">
          <a:blip r:embed="rId2"/>
          <a:srcRect l="917" r="16842"/>
          <a:stretch/>
        </p:blipFill>
        <p:spPr>
          <a:xfrm>
            <a:off x="-1620000" y="0"/>
            <a:ext cx="8460000" cy="6858000"/>
          </a:xfrm>
          <a:prstGeom prst="rect">
            <a:avLst/>
          </a:prstGeom>
        </p:spPr>
      </p:pic>
      <p:sp>
        <p:nvSpPr>
          <p:cNvPr id="7" name="TextBox 6">
            <a:extLst>
              <a:ext uri="{FF2B5EF4-FFF2-40B4-BE49-F238E27FC236}">
                <a16:creationId xmlns:a16="http://schemas.microsoft.com/office/drawing/2014/main" id="{5702098F-5F27-495B-A88C-C88CB29039C1}"/>
              </a:ext>
            </a:extLst>
          </p:cNvPr>
          <p:cNvSpPr txBox="1"/>
          <p:nvPr/>
        </p:nvSpPr>
        <p:spPr>
          <a:xfrm>
            <a:off x="7112000" y="221673"/>
            <a:ext cx="4932218" cy="6370975"/>
          </a:xfrm>
          <a:prstGeom prst="rect">
            <a:avLst/>
          </a:prstGeom>
          <a:noFill/>
        </p:spPr>
        <p:txBody>
          <a:bodyPr wrap="square" rtlCol="0">
            <a:spAutoFit/>
          </a:bodyPr>
          <a:lstStyle/>
          <a:p>
            <a:r>
              <a:rPr lang="en-CA" sz="3200" dirty="0">
                <a:latin typeface="+mj-lt"/>
              </a:rPr>
              <a:t>Investment Retention &amp; Attraction Toolkit</a:t>
            </a:r>
          </a:p>
          <a:p>
            <a:endParaRPr lang="en-CA" sz="3200" dirty="0">
              <a:latin typeface="+mj-lt"/>
            </a:endParaRPr>
          </a:p>
          <a:p>
            <a:r>
              <a:rPr lang="en-CA" sz="1600" dirty="0"/>
              <a:t>The toolkit was created to become the singular resource for the agri-food industry. It contains not only regional information, statistics and demographics, but the most comprehensive list of resources, agencies and opportunities anywhere in the Province of Alberta.</a:t>
            </a:r>
          </a:p>
          <a:p>
            <a:endParaRPr lang="en-CA" sz="1600" dirty="0"/>
          </a:p>
          <a:p>
            <a:r>
              <a:rPr lang="en-CA" sz="1600" dirty="0"/>
              <a:t>Toolkit Highlights:</a:t>
            </a:r>
          </a:p>
          <a:p>
            <a:endParaRPr lang="en-CA" sz="1600" dirty="0"/>
          </a:p>
          <a:p>
            <a:pPr marL="342900" indent="-342900">
              <a:buFont typeface="Wingdings" panose="05000000000000000000" pitchFamily="2" charset="2"/>
              <a:buChar char="ü"/>
            </a:pPr>
            <a:r>
              <a:rPr lang="en-CA" sz="1400" dirty="0"/>
              <a:t>A comprehensive overview of the regions demographics and a detailed look at the business environment with a focus on agri-foods</a:t>
            </a:r>
          </a:p>
          <a:p>
            <a:pPr marL="342900" indent="-342900">
              <a:buFont typeface="Wingdings" panose="05000000000000000000" pitchFamily="2" charset="2"/>
              <a:buChar char="ü"/>
            </a:pPr>
            <a:r>
              <a:rPr lang="en-CA" sz="1400" dirty="0"/>
              <a:t>Data analysis of the Northeast Alberta Agri-food Survey. Raw data and interpretation of the feedback received during this survey</a:t>
            </a:r>
          </a:p>
          <a:p>
            <a:pPr marL="342900" indent="-342900">
              <a:buFont typeface="Wingdings" panose="05000000000000000000" pitchFamily="2" charset="2"/>
              <a:buChar char="ü"/>
            </a:pPr>
            <a:r>
              <a:rPr lang="en-CA" sz="1400" dirty="0"/>
              <a:t>Details of existing opportunities in the industry</a:t>
            </a:r>
          </a:p>
          <a:p>
            <a:pPr marL="342900" indent="-342900">
              <a:buFont typeface="Wingdings" panose="05000000000000000000" pitchFamily="2" charset="2"/>
              <a:buChar char="ü"/>
            </a:pPr>
            <a:r>
              <a:rPr lang="en-CA" sz="1400" dirty="0"/>
              <a:t>Introduction and links to business support services, programs for growth, food science and innovation facilities, funding resources and key government agencies</a:t>
            </a:r>
          </a:p>
          <a:p>
            <a:pPr marL="342900" indent="-342900">
              <a:buFont typeface="Wingdings" panose="05000000000000000000" pitchFamily="2" charset="2"/>
              <a:buChar char="ü"/>
            </a:pPr>
            <a:r>
              <a:rPr lang="en-CA" sz="1400" dirty="0"/>
              <a:t>Local and export market analysis</a:t>
            </a:r>
          </a:p>
        </p:txBody>
      </p:sp>
    </p:spTree>
    <p:extLst>
      <p:ext uri="{BB962C8B-B14F-4D97-AF65-F5344CB8AC3E}">
        <p14:creationId xmlns:p14="http://schemas.microsoft.com/office/powerpoint/2010/main" val="425931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indoor, sitting, table, cake&#10;&#10;Description automatically generated">
            <a:extLst>
              <a:ext uri="{FF2B5EF4-FFF2-40B4-BE49-F238E27FC236}">
                <a16:creationId xmlns:a16="http://schemas.microsoft.com/office/drawing/2014/main" id="{B4734C8E-3EAB-4BDF-A037-B936CEEB0204}"/>
              </a:ext>
            </a:extLst>
          </p:cNvPr>
          <p:cNvPicPr>
            <a:picLocks noChangeAspect="1"/>
          </p:cNvPicPr>
          <p:nvPr/>
        </p:nvPicPr>
        <p:blipFill rotWithShape="1">
          <a:blip r:embed="rId2"/>
          <a:srcRect r="17878"/>
          <a:stretch/>
        </p:blipFill>
        <p:spPr>
          <a:xfrm>
            <a:off x="-1619676" y="0"/>
            <a:ext cx="8460000" cy="6858000"/>
          </a:xfrm>
          <a:prstGeom prst="rect">
            <a:avLst/>
          </a:prstGeom>
        </p:spPr>
      </p:pic>
      <p:sp>
        <p:nvSpPr>
          <p:cNvPr id="9" name="TextBox 8">
            <a:extLst>
              <a:ext uri="{FF2B5EF4-FFF2-40B4-BE49-F238E27FC236}">
                <a16:creationId xmlns:a16="http://schemas.microsoft.com/office/drawing/2014/main" id="{4DD9B8AC-E478-4FED-BC00-B4B35C8723E2}"/>
              </a:ext>
            </a:extLst>
          </p:cNvPr>
          <p:cNvSpPr txBox="1"/>
          <p:nvPr/>
        </p:nvSpPr>
        <p:spPr>
          <a:xfrm>
            <a:off x="7112000" y="221673"/>
            <a:ext cx="4932218" cy="6586418"/>
          </a:xfrm>
          <a:prstGeom prst="rect">
            <a:avLst/>
          </a:prstGeom>
          <a:noFill/>
        </p:spPr>
        <p:txBody>
          <a:bodyPr wrap="square" rtlCol="0">
            <a:spAutoFit/>
          </a:bodyPr>
          <a:lstStyle/>
          <a:p>
            <a:r>
              <a:rPr lang="en-CA" sz="3200" dirty="0">
                <a:latin typeface="+mj-lt"/>
              </a:rPr>
              <a:t>NAFMA Vendor Portal</a:t>
            </a:r>
          </a:p>
          <a:p>
            <a:endParaRPr lang="en-CA" sz="3200" dirty="0">
              <a:latin typeface="+mj-lt"/>
            </a:endParaRPr>
          </a:p>
          <a:p>
            <a:r>
              <a:rPr lang="en-CA" sz="1600" dirty="0"/>
              <a:t>Branded as the Alberta Food Marketplace, this portal will offer agri-food producers the lowest possible barrier platform to sell their goods online. Essentially, this online store is a collection of individual vendor stores who can sell their products direct to buyers, and can also see their products aggregated with other producers to create huge marketing potential .</a:t>
            </a:r>
          </a:p>
          <a:p>
            <a:endParaRPr lang="en-CA" sz="1600" dirty="0"/>
          </a:p>
          <a:p>
            <a:r>
              <a:rPr lang="en-CA" sz="1600" dirty="0"/>
              <a:t>Site Features:</a:t>
            </a:r>
          </a:p>
          <a:p>
            <a:endParaRPr lang="en-CA" sz="1600" dirty="0"/>
          </a:p>
          <a:p>
            <a:pPr marL="285750" indent="-285750">
              <a:buFont typeface="Wingdings" panose="05000000000000000000" pitchFamily="2" charset="2"/>
              <a:buChar char="ü"/>
            </a:pPr>
            <a:r>
              <a:rPr lang="en-CA" sz="1400" dirty="0"/>
              <a:t>Individual agri-food store, secure and ready for sales. </a:t>
            </a:r>
          </a:p>
          <a:p>
            <a:pPr marL="285750" indent="-285750">
              <a:buFont typeface="Wingdings" panose="05000000000000000000" pitchFamily="2" charset="2"/>
              <a:buChar char="ü"/>
            </a:pPr>
            <a:r>
              <a:rPr lang="en-CA" sz="1400" dirty="0"/>
              <a:t>Integrated with Google Maps so that buyers can navigate to the real world business location</a:t>
            </a:r>
          </a:p>
          <a:p>
            <a:pPr marL="285750" indent="-285750">
              <a:buFont typeface="Wingdings" panose="05000000000000000000" pitchFamily="2" charset="2"/>
              <a:buChar char="ü"/>
            </a:pPr>
            <a:r>
              <a:rPr lang="en-CA" sz="1400" dirty="0"/>
              <a:t>Secure sales environment with Stripe so that no credit card information is saved on our servers</a:t>
            </a:r>
          </a:p>
          <a:p>
            <a:pPr marL="285750" indent="-285750">
              <a:buFont typeface="Wingdings" panose="05000000000000000000" pitchFamily="2" charset="2"/>
              <a:buChar char="ü"/>
            </a:pPr>
            <a:r>
              <a:rPr lang="en-CA" sz="1400" dirty="0"/>
              <a:t>Integrates with existing FedEx and UPS shipping calculators for automatic shipping charges. Or the vendor can set their own pricing, including “Local Pickup Only” </a:t>
            </a:r>
          </a:p>
          <a:p>
            <a:pPr marL="285750" indent="-285750">
              <a:buFont typeface="Wingdings" panose="05000000000000000000" pitchFamily="2" charset="2"/>
              <a:buChar char="ü"/>
            </a:pPr>
            <a:r>
              <a:rPr lang="en-CA" sz="1400" dirty="0"/>
              <a:t>Complete training including onboarding of the vendor and continuous tech support</a:t>
            </a:r>
          </a:p>
          <a:p>
            <a:pPr marL="285750" indent="-285750">
              <a:buFont typeface="Wingdings" panose="05000000000000000000" pitchFamily="2" charset="2"/>
              <a:buChar char="ü"/>
            </a:pPr>
            <a:r>
              <a:rPr lang="en-CA" sz="1400" dirty="0"/>
              <a:t>Online vendor partnerships available for the ultimate cross-marketing opportunities </a:t>
            </a:r>
          </a:p>
        </p:txBody>
      </p:sp>
      <p:sp>
        <p:nvSpPr>
          <p:cNvPr id="11" name="TextBox 10">
            <a:extLst>
              <a:ext uri="{FF2B5EF4-FFF2-40B4-BE49-F238E27FC236}">
                <a16:creationId xmlns:a16="http://schemas.microsoft.com/office/drawing/2014/main" id="{662B4482-C188-4425-9FBD-B415AD102A79}"/>
              </a:ext>
            </a:extLst>
          </p:cNvPr>
          <p:cNvSpPr txBox="1"/>
          <p:nvPr/>
        </p:nvSpPr>
        <p:spPr>
          <a:xfrm>
            <a:off x="1723376" y="221673"/>
            <a:ext cx="5116948" cy="369332"/>
          </a:xfrm>
          <a:prstGeom prst="rect">
            <a:avLst/>
          </a:prstGeom>
          <a:noFill/>
        </p:spPr>
        <p:txBody>
          <a:bodyPr wrap="square" rtlCol="0">
            <a:spAutoFit/>
          </a:bodyPr>
          <a:lstStyle/>
          <a:p>
            <a:r>
              <a:rPr lang="en-CA" dirty="0">
                <a:solidFill>
                  <a:schemeClr val="bg1"/>
                </a:solidFill>
              </a:rPr>
              <a:t>Visit https://www.albertafoodmarketplace.com</a:t>
            </a:r>
          </a:p>
        </p:txBody>
      </p:sp>
    </p:spTree>
    <p:extLst>
      <p:ext uri="{BB962C8B-B14F-4D97-AF65-F5344CB8AC3E}">
        <p14:creationId xmlns:p14="http://schemas.microsoft.com/office/powerpoint/2010/main" val="344973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22B24-0764-4A3A-92C6-6F2A52495D07}"/>
              </a:ext>
            </a:extLst>
          </p:cNvPr>
          <p:cNvSpPr txBox="1"/>
          <p:nvPr/>
        </p:nvSpPr>
        <p:spPr>
          <a:xfrm>
            <a:off x="3629891" y="456565"/>
            <a:ext cx="4932218" cy="584775"/>
          </a:xfrm>
          <a:prstGeom prst="rect">
            <a:avLst/>
          </a:prstGeom>
          <a:noFill/>
        </p:spPr>
        <p:txBody>
          <a:bodyPr wrap="square" rtlCol="0">
            <a:spAutoFit/>
          </a:bodyPr>
          <a:lstStyle/>
          <a:p>
            <a:pPr algn="ctr"/>
            <a:r>
              <a:rPr lang="en-CA" sz="3200" dirty="0">
                <a:solidFill>
                  <a:schemeClr val="bg1"/>
                </a:solidFill>
                <a:latin typeface="+mj-lt"/>
              </a:rPr>
              <a:t>Where We Are At</a:t>
            </a:r>
          </a:p>
        </p:txBody>
      </p:sp>
      <p:sp>
        <p:nvSpPr>
          <p:cNvPr id="6" name="TextBox 5">
            <a:extLst>
              <a:ext uri="{FF2B5EF4-FFF2-40B4-BE49-F238E27FC236}">
                <a16:creationId xmlns:a16="http://schemas.microsoft.com/office/drawing/2014/main" id="{FBF05E7C-8351-46A1-B222-BF034658F13E}"/>
              </a:ext>
            </a:extLst>
          </p:cNvPr>
          <p:cNvSpPr txBox="1"/>
          <p:nvPr/>
        </p:nvSpPr>
        <p:spPr>
          <a:xfrm>
            <a:off x="2937544" y="1074896"/>
            <a:ext cx="6316911" cy="523220"/>
          </a:xfrm>
          <a:prstGeom prst="rect">
            <a:avLst/>
          </a:prstGeom>
          <a:noFill/>
        </p:spPr>
        <p:txBody>
          <a:bodyPr wrap="square" rtlCol="0">
            <a:spAutoFit/>
          </a:bodyPr>
          <a:lstStyle/>
          <a:p>
            <a:pPr algn="ctr"/>
            <a:r>
              <a:rPr lang="en-CA" sz="1400" dirty="0">
                <a:solidFill>
                  <a:schemeClr val="bg1"/>
                </a:solidFill>
              </a:rPr>
              <a:t>Each of our projects are at different stages and here </a:t>
            </a:r>
            <a:br>
              <a:rPr lang="en-CA" sz="1400" dirty="0">
                <a:solidFill>
                  <a:schemeClr val="bg1"/>
                </a:solidFill>
              </a:rPr>
            </a:br>
            <a:r>
              <a:rPr lang="en-CA" sz="1400" dirty="0">
                <a:solidFill>
                  <a:schemeClr val="bg1"/>
                </a:solidFill>
              </a:rPr>
              <a:t>is an overview of where we are.</a:t>
            </a:r>
          </a:p>
        </p:txBody>
      </p:sp>
      <p:sp>
        <p:nvSpPr>
          <p:cNvPr id="7" name="TextBox 6">
            <a:extLst>
              <a:ext uri="{FF2B5EF4-FFF2-40B4-BE49-F238E27FC236}">
                <a16:creationId xmlns:a16="http://schemas.microsoft.com/office/drawing/2014/main" id="{4601A392-C044-43F6-9CF5-6A5F2462DE02}"/>
              </a:ext>
            </a:extLst>
          </p:cNvPr>
          <p:cNvSpPr txBox="1"/>
          <p:nvPr/>
        </p:nvSpPr>
        <p:spPr>
          <a:xfrm>
            <a:off x="819579" y="2127220"/>
            <a:ext cx="2810312" cy="2553891"/>
          </a:xfrm>
          <a:prstGeom prst="roundRect">
            <a:avLst/>
          </a:prstGeom>
          <a:solidFill>
            <a:schemeClr val="accent1">
              <a:lumMod val="50000"/>
            </a:schemeClr>
          </a:solidFill>
        </p:spPr>
        <p:txBody>
          <a:bodyPr wrap="square" rtlCol="0">
            <a:spAutoFit/>
          </a:bodyPr>
          <a:lstStyle/>
          <a:p>
            <a:r>
              <a:rPr lang="en-CA" dirty="0">
                <a:solidFill>
                  <a:schemeClr val="bg1"/>
                </a:solidFill>
              </a:rPr>
              <a:t>NAFMA Web Site</a:t>
            </a:r>
          </a:p>
          <a:p>
            <a:endParaRPr lang="en-CA" dirty="0">
              <a:solidFill>
                <a:schemeClr val="bg1"/>
              </a:solidFill>
            </a:endParaRPr>
          </a:p>
          <a:p>
            <a:r>
              <a:rPr lang="en-CA" sz="1200" dirty="0">
                <a:solidFill>
                  <a:schemeClr val="bg1"/>
                </a:solidFill>
              </a:rPr>
              <a:t>The web site was originally constructed in 2017. It is being hosted and maintained at this time with all proper security updates. The content is being updated regularly for timeliness but we currently do not have anyone assigned for content additions. </a:t>
            </a:r>
          </a:p>
        </p:txBody>
      </p:sp>
      <p:sp>
        <p:nvSpPr>
          <p:cNvPr id="9" name="TextBox 8">
            <a:extLst>
              <a:ext uri="{FF2B5EF4-FFF2-40B4-BE49-F238E27FC236}">
                <a16:creationId xmlns:a16="http://schemas.microsoft.com/office/drawing/2014/main" id="{7B0A60F3-E83D-437C-89FF-CED9F8796134}"/>
              </a:ext>
            </a:extLst>
          </p:cNvPr>
          <p:cNvSpPr txBox="1"/>
          <p:nvPr/>
        </p:nvSpPr>
        <p:spPr>
          <a:xfrm>
            <a:off x="4690843" y="2127220"/>
            <a:ext cx="2810312" cy="3481685"/>
          </a:xfrm>
          <a:prstGeom prst="roundRect">
            <a:avLst/>
          </a:prstGeom>
          <a:solidFill>
            <a:schemeClr val="accent3">
              <a:lumMod val="50000"/>
            </a:schemeClr>
          </a:solidFill>
        </p:spPr>
        <p:txBody>
          <a:bodyPr wrap="square" rtlCol="0">
            <a:spAutoFit/>
          </a:bodyPr>
          <a:lstStyle/>
          <a:p>
            <a:r>
              <a:rPr lang="en-CA" dirty="0">
                <a:solidFill>
                  <a:schemeClr val="bg1"/>
                </a:solidFill>
              </a:rPr>
              <a:t>NAFMA Toolkit</a:t>
            </a:r>
          </a:p>
          <a:p>
            <a:endParaRPr lang="en-CA" dirty="0">
              <a:solidFill>
                <a:schemeClr val="bg1"/>
              </a:solidFill>
            </a:endParaRPr>
          </a:p>
          <a:p>
            <a:r>
              <a:rPr lang="en-CA" sz="1200" dirty="0">
                <a:solidFill>
                  <a:schemeClr val="bg1"/>
                </a:solidFill>
              </a:rPr>
              <a:t>The toolkit was recently updated, however much of the data that it draws on was collected in 2017. For example, our agri-food survey was completed in late 2016 and the toolkit first compiled in 2017. The balance of the data relies on sources that may not regularly update. However, a review of all data sources was recently completed and those few changes are reflected in the latest downloadable PDF and the online version of the toolkit. </a:t>
            </a:r>
          </a:p>
        </p:txBody>
      </p:sp>
      <p:sp>
        <p:nvSpPr>
          <p:cNvPr id="11" name="TextBox 10">
            <a:extLst>
              <a:ext uri="{FF2B5EF4-FFF2-40B4-BE49-F238E27FC236}">
                <a16:creationId xmlns:a16="http://schemas.microsoft.com/office/drawing/2014/main" id="{EED4FB18-8E56-4BD6-83CC-261DCBA66EAB}"/>
              </a:ext>
            </a:extLst>
          </p:cNvPr>
          <p:cNvSpPr txBox="1"/>
          <p:nvPr/>
        </p:nvSpPr>
        <p:spPr>
          <a:xfrm>
            <a:off x="8562109" y="2127220"/>
            <a:ext cx="2810312" cy="2145268"/>
          </a:xfrm>
          <a:prstGeom prst="roundRect">
            <a:avLst/>
          </a:prstGeom>
          <a:solidFill>
            <a:schemeClr val="accent6">
              <a:lumMod val="50000"/>
            </a:schemeClr>
          </a:solidFill>
        </p:spPr>
        <p:txBody>
          <a:bodyPr wrap="square" rtlCol="0">
            <a:spAutoFit/>
          </a:bodyPr>
          <a:lstStyle/>
          <a:p>
            <a:r>
              <a:rPr lang="en-CA" dirty="0">
                <a:solidFill>
                  <a:schemeClr val="bg1"/>
                </a:solidFill>
              </a:rPr>
              <a:t>NAFMA Vendor Portal</a:t>
            </a:r>
          </a:p>
          <a:p>
            <a:endParaRPr lang="en-CA" dirty="0">
              <a:solidFill>
                <a:schemeClr val="bg1"/>
              </a:solidFill>
            </a:endParaRPr>
          </a:p>
          <a:p>
            <a:r>
              <a:rPr lang="en-CA" sz="1200" dirty="0">
                <a:solidFill>
                  <a:schemeClr val="bg1"/>
                </a:solidFill>
              </a:rPr>
              <a:t>This web site is fully operational and we have staff in place trained and ready to onboard vendors to the program. A marketing plan has been discussed and there are one or two outstanding administrative points to address. </a:t>
            </a:r>
          </a:p>
        </p:txBody>
      </p:sp>
    </p:spTree>
    <p:extLst>
      <p:ext uri="{BB962C8B-B14F-4D97-AF65-F5344CB8AC3E}">
        <p14:creationId xmlns:p14="http://schemas.microsoft.com/office/powerpoint/2010/main" val="329214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0B5432-ABAE-4D73-9E9D-7309A9CBED2A}"/>
              </a:ext>
            </a:extLst>
          </p:cNvPr>
          <p:cNvSpPr txBox="1"/>
          <p:nvPr/>
        </p:nvSpPr>
        <p:spPr>
          <a:xfrm>
            <a:off x="3629889" y="1278686"/>
            <a:ext cx="4932218" cy="584775"/>
          </a:xfrm>
          <a:prstGeom prst="rect">
            <a:avLst/>
          </a:prstGeom>
          <a:noFill/>
        </p:spPr>
        <p:txBody>
          <a:bodyPr wrap="square" rtlCol="0">
            <a:spAutoFit/>
          </a:bodyPr>
          <a:lstStyle/>
          <a:p>
            <a:pPr algn="ctr"/>
            <a:r>
              <a:rPr lang="en-CA" sz="3200" dirty="0">
                <a:solidFill>
                  <a:schemeClr val="bg1"/>
                </a:solidFill>
                <a:latin typeface="+mj-lt"/>
              </a:rPr>
              <a:t>THANK YOU</a:t>
            </a:r>
          </a:p>
        </p:txBody>
      </p:sp>
      <p:sp>
        <p:nvSpPr>
          <p:cNvPr id="7" name="TextBox 6">
            <a:extLst>
              <a:ext uri="{FF2B5EF4-FFF2-40B4-BE49-F238E27FC236}">
                <a16:creationId xmlns:a16="http://schemas.microsoft.com/office/drawing/2014/main" id="{2F24FD3D-43B3-4BC2-B0F5-395AA928869D}"/>
              </a:ext>
            </a:extLst>
          </p:cNvPr>
          <p:cNvSpPr txBox="1"/>
          <p:nvPr/>
        </p:nvSpPr>
        <p:spPr>
          <a:xfrm>
            <a:off x="2937543" y="2010734"/>
            <a:ext cx="6316911" cy="307777"/>
          </a:xfrm>
          <a:prstGeom prst="rect">
            <a:avLst/>
          </a:prstGeom>
          <a:noFill/>
        </p:spPr>
        <p:txBody>
          <a:bodyPr wrap="square" rtlCol="0">
            <a:spAutoFit/>
          </a:bodyPr>
          <a:lstStyle/>
          <a:p>
            <a:pPr algn="ctr"/>
            <a:r>
              <a:rPr lang="en-CA" sz="1400" dirty="0">
                <a:solidFill>
                  <a:schemeClr val="bg1"/>
                </a:solidFill>
              </a:rPr>
              <a:t>Time for questions!</a:t>
            </a:r>
          </a:p>
        </p:txBody>
      </p:sp>
      <p:pic>
        <p:nvPicPr>
          <p:cNvPr id="13" name="Picture 12" descr="Icon&#10;&#10;Description automatically generated">
            <a:extLst>
              <a:ext uri="{FF2B5EF4-FFF2-40B4-BE49-F238E27FC236}">
                <a16:creationId xmlns:a16="http://schemas.microsoft.com/office/drawing/2014/main" id="{6BBB1C9B-A22F-4086-8006-D8963A853DDD}"/>
              </a:ext>
            </a:extLst>
          </p:cNvPr>
          <p:cNvPicPr>
            <a:picLocks noChangeAspect="1"/>
          </p:cNvPicPr>
          <p:nvPr/>
        </p:nvPicPr>
        <p:blipFill>
          <a:blip r:embed="rId3"/>
          <a:stretch>
            <a:fillRect/>
          </a:stretch>
        </p:blipFill>
        <p:spPr>
          <a:xfrm>
            <a:off x="5391354" y="2829097"/>
            <a:ext cx="1409291" cy="1409291"/>
          </a:xfrm>
          <a:prstGeom prst="rect">
            <a:avLst/>
          </a:prstGeom>
        </p:spPr>
      </p:pic>
    </p:spTree>
    <p:extLst>
      <p:ext uri="{BB962C8B-B14F-4D97-AF65-F5344CB8AC3E}">
        <p14:creationId xmlns:p14="http://schemas.microsoft.com/office/powerpoint/2010/main" val="37736388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{4F0E851C-CA2D-41B4-A23D-4F0D7D47C81B}tf56219246</Template>
  <TotalTime>76</TotalTime>
  <Words>629</Words>
  <Application>Microsoft Office PowerPoint</Application>
  <PresentationFormat>Widescreen</PresentationFormat>
  <Paragraphs>56</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Avenir Next LT Pro</vt:lpstr>
      <vt:lpstr>Avenir Next LT Pro Light</vt:lpstr>
      <vt:lpstr>Garamond</vt:lpstr>
      <vt:lpstr>Wingdings</vt:lpstr>
      <vt:lpstr>SavonVTI</vt:lpstr>
      <vt:lpstr>NORTHEAST ALBERTA FOOD MARKETERS ASSOC</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NORTHEAST ALBERTA FOOD MARKETERS ASSOC</dc:title>
  <dc:creator>Vince Dimanno</dc:creator>
  <cp:lastModifiedBy>Vince Dimanno</cp:lastModifiedBy>
  <cp:revision>12</cp:revision>
  <dcterms:created xsi:type="dcterms:W3CDTF">2020-11-15T23:14:05Z</dcterms:created>
  <dcterms:modified xsi:type="dcterms:W3CDTF">2020-11-16T00:30:31Z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